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7" r:id="rId3"/>
    <p:sldId id="273" r:id="rId4"/>
    <p:sldId id="294" r:id="rId5"/>
    <p:sldId id="272" r:id="rId6"/>
    <p:sldId id="286" r:id="rId7"/>
    <p:sldId id="285" r:id="rId8"/>
    <p:sldId id="293" r:id="rId9"/>
    <p:sldId id="290" r:id="rId10"/>
    <p:sldId id="292" r:id="rId11"/>
    <p:sldId id="260" r:id="rId12"/>
    <p:sldId id="261" r:id="rId13"/>
    <p:sldId id="262" r:id="rId14"/>
    <p:sldId id="263" r:id="rId15"/>
    <p:sldId id="265" r:id="rId16"/>
    <p:sldId id="264" r:id="rId17"/>
    <p:sldId id="267" r:id="rId18"/>
    <p:sldId id="268" r:id="rId19"/>
    <p:sldId id="269" r:id="rId20"/>
    <p:sldId id="270" r:id="rId21"/>
    <p:sldId id="271" r:id="rId22"/>
    <p:sldId id="274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77" autoAdjust="0"/>
  </p:normalViewPr>
  <p:slideViewPr>
    <p:cSldViewPr>
      <p:cViewPr varScale="1">
        <p:scale>
          <a:sx n="70" d="100"/>
          <a:sy n="70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66AFF-DAEB-4427-AA8C-BE8CCDA81F33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BC2E8-3357-4406-B6D5-6E025E921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03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D5A21-0D4E-4745-A907-6776955D322E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AA24-BFEA-4DE7-A494-8B5A161C8C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1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871D82-0237-4D9F-902C-DF56243576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871D82-0237-4D9F-902C-DF56243576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DAA24-BFEA-4DE7-A494-8B5A161C8C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F1A57E-154B-4CDF-99BE-5FDAFB105DDB}" type="datetimeFigureOut">
              <a:rPr lang="en-US" smtClean="0"/>
              <a:pPr/>
              <a:t>11/09/2012</a:t>
            </a:fld>
            <a:endParaRPr lang="en-US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5F5E6C-13B6-4DDC-AF25-DACE9E21D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sussex.ac.uk/library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ssex.ac.uk/library" TargetMode="External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Research Skills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250280"/>
            <a:ext cx="8389174" cy="1752600"/>
          </a:xfrm>
        </p:spPr>
        <p:txBody>
          <a:bodyPr/>
          <a:lstStyle/>
          <a:p>
            <a:r>
              <a:rPr lang="en-GB" dirty="0" smtClean="0"/>
              <a:t>Week 2: Finding and reading a paper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329613" cy="5373216"/>
          </a:xfrm>
        </p:spPr>
        <p:txBody>
          <a:bodyPr>
            <a:noAutofit/>
          </a:bodyPr>
          <a:lstStyle/>
          <a:p>
            <a:pPr marL="448056" indent="-384048">
              <a:defRPr/>
            </a:pPr>
            <a:r>
              <a:rPr lang="en-GB" sz="2700" dirty="0" smtClean="0">
                <a:solidFill>
                  <a:schemeClr val="bg1"/>
                </a:solidFill>
              </a:rPr>
              <a:t>Write concisely</a:t>
            </a:r>
          </a:p>
          <a:p>
            <a:pPr marL="448056" indent="-384048">
              <a:defRPr/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448056" indent="-384048">
              <a:defRPr/>
            </a:pPr>
            <a:r>
              <a:rPr lang="en-GB" sz="2700" dirty="0" smtClean="0">
                <a:solidFill>
                  <a:schemeClr val="bg1"/>
                </a:solidFill>
              </a:rPr>
              <a:t>Write in a formal tone </a:t>
            </a:r>
          </a:p>
          <a:p>
            <a:pPr marL="448056" indent="-384048">
              <a:defRPr/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448056" indent="-384048">
              <a:defRPr/>
            </a:pPr>
            <a:r>
              <a:rPr lang="en-GB" sz="2700" dirty="0" smtClean="0">
                <a:solidFill>
                  <a:schemeClr val="bg1"/>
                </a:solidFill>
              </a:rPr>
              <a:t>Avoid </a:t>
            </a:r>
            <a:r>
              <a:rPr lang="en-GB" sz="2700" dirty="0" smtClean="0">
                <a:solidFill>
                  <a:schemeClr val="bg1"/>
                </a:solidFill>
              </a:rPr>
              <a:t>jargon</a:t>
            </a:r>
            <a:endParaRPr lang="en-GB" sz="2700" dirty="0" smtClean="0">
              <a:solidFill>
                <a:schemeClr val="bg1"/>
              </a:solidFill>
            </a:endParaRPr>
          </a:p>
          <a:p>
            <a:pPr marL="448056" indent="-384048">
              <a:defRPr/>
            </a:pPr>
            <a:endParaRPr lang="en-GB" sz="1000" dirty="0" smtClean="0">
              <a:solidFill>
                <a:schemeClr val="bg1"/>
              </a:solidFill>
            </a:endParaRPr>
          </a:p>
          <a:p>
            <a:pPr marL="448056" indent="-384048">
              <a:defRPr/>
            </a:pPr>
            <a:r>
              <a:rPr lang="en-GB" sz="2700" dirty="0" smtClean="0">
                <a:solidFill>
                  <a:schemeClr val="bg1"/>
                </a:solidFill>
              </a:rPr>
              <a:t>Focus on relevant literature</a:t>
            </a:r>
          </a:p>
          <a:p>
            <a:pPr marL="448056" indent="-384048">
              <a:defRPr/>
            </a:pPr>
            <a:endParaRPr lang="en-GB" sz="2000" dirty="0" smtClean="0">
              <a:solidFill>
                <a:schemeClr val="bg1"/>
              </a:solidFill>
            </a:endParaRPr>
          </a:p>
          <a:p>
            <a:pPr marL="448056" indent="-384048">
              <a:buNone/>
              <a:defRPr/>
            </a:pPr>
            <a:endParaRPr lang="en-GB" sz="2000" dirty="0" smtClean="0">
              <a:solidFill>
                <a:schemeClr val="bg1"/>
              </a:solidFill>
            </a:endParaRPr>
          </a:p>
          <a:p>
            <a:pPr marL="448056" indent="-384048">
              <a:defRPr/>
            </a:pPr>
            <a:endParaRPr lang="en-GB" sz="2300" dirty="0" smtClean="0">
              <a:solidFill>
                <a:schemeClr val="bg1"/>
              </a:solidFill>
            </a:endParaRPr>
          </a:p>
          <a:p>
            <a:pPr marL="448056" indent="-384048">
              <a:defRPr/>
            </a:pPr>
            <a:r>
              <a:rPr lang="en-GB" sz="2300" dirty="0" smtClean="0">
                <a:solidFill>
                  <a:schemeClr val="bg1"/>
                </a:solidFill>
              </a:rPr>
              <a:t>Top tip: Read and look at published journal articles to get an idea of what you should be aiming for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/>
                </a:solidFill>
              </a:rPr>
              <a:t>Scientific Writing Style 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Users\Pixie\AppData\Local\Microsoft\Windows\Temporary Internet Files\Content.IE5\UIUCOKM0\MC9002125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293096"/>
            <a:ext cx="817718" cy="804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2636" y="1340768"/>
            <a:ext cx="8318728" cy="180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900" dirty="0" smtClean="0">
                <a:solidFill>
                  <a:schemeClr val="bg2"/>
                </a:solidFill>
              </a:rPr>
              <a:t>From a textbook citation...</a:t>
            </a:r>
            <a:r>
              <a:rPr lang="en-GB" sz="2900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endParaRPr lang="en-GB" sz="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“</a:t>
            </a:r>
            <a:r>
              <a:rPr lang="en-GB" sz="2500" dirty="0" smtClean="0">
                <a:solidFill>
                  <a:schemeClr val="bg1"/>
                </a:solidFill>
              </a:rPr>
              <a:t>Stanley </a:t>
            </a:r>
            <a:r>
              <a:rPr lang="en-GB" sz="2500" dirty="0" err="1" smtClean="0">
                <a:solidFill>
                  <a:schemeClr val="bg1"/>
                </a:solidFill>
              </a:rPr>
              <a:t>Milgram’s</a:t>
            </a:r>
            <a:r>
              <a:rPr lang="en-GB" sz="2500" dirty="0" smtClean="0">
                <a:solidFill>
                  <a:schemeClr val="bg1"/>
                </a:solidFill>
              </a:rPr>
              <a:t> (1963) study of destructive obedience highlighted the dilemma facing a person ordered by an authority figure to perform an immoral act”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Original Article vs. Secondary Source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068960"/>
            <a:ext cx="2304256" cy="322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616" y="5229200"/>
            <a:ext cx="7560840" cy="864096"/>
          </a:xfrm>
        </p:spPr>
        <p:txBody>
          <a:bodyPr>
            <a:noAutofit/>
          </a:bodyPr>
          <a:lstStyle/>
          <a:p>
            <a:r>
              <a:rPr lang="en-GB" sz="2300" dirty="0" smtClean="0">
                <a:solidFill>
                  <a:schemeClr val="bg1"/>
                </a:solidFill>
              </a:rPr>
              <a:t>But why would I want to look at the original?</a:t>
            </a:r>
          </a:p>
          <a:p>
            <a:r>
              <a:rPr lang="en-GB" sz="2300" dirty="0" smtClean="0">
                <a:solidFill>
                  <a:schemeClr val="bg1"/>
                </a:solidFill>
              </a:rPr>
              <a:t>And if I did, how would I find it?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>
                <a:solidFill>
                  <a:schemeClr val="bg2"/>
                </a:solidFill>
              </a:rPr>
              <a:t>... to the original study</a:t>
            </a:r>
            <a:endParaRPr lang="en-US" sz="2700" dirty="0">
              <a:solidFill>
                <a:schemeClr val="bg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192299"/>
            <a:ext cx="2599729" cy="389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4038600" cy="4572032"/>
          </a:xfrm>
        </p:spPr>
        <p:txBody>
          <a:bodyPr>
            <a:normAutofit fontScale="92500"/>
          </a:bodyPr>
          <a:lstStyle/>
          <a:p>
            <a:r>
              <a:rPr lang="en-GB" sz="2900" dirty="0" smtClean="0">
                <a:solidFill>
                  <a:schemeClr val="bg1"/>
                </a:solidFill>
              </a:rPr>
              <a:t>One simple reason: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sz="2500" dirty="0" smtClean="0">
                <a:solidFill>
                  <a:schemeClr val="bg1"/>
                </a:solidFill>
              </a:rPr>
              <a:t>When a textbook/paper author (or anyone else) summarises a study, they can get it wrong...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sz="2500" dirty="0" smtClean="0">
                <a:solidFill>
                  <a:schemeClr val="bg1"/>
                </a:solidFill>
              </a:rPr>
              <a:t>The more people between you and the study, the more chance something </a:t>
            </a:r>
            <a:r>
              <a:rPr lang="en-GB" sz="2500" i="1" dirty="0" smtClean="0">
                <a:solidFill>
                  <a:schemeClr val="bg1"/>
                </a:solidFill>
              </a:rPr>
              <a:t>is</a:t>
            </a:r>
            <a:r>
              <a:rPr lang="en-GB" sz="2500" dirty="0" smtClean="0">
                <a:solidFill>
                  <a:schemeClr val="bg1"/>
                </a:solidFill>
              </a:rPr>
              <a:t> wrong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Why look at original papers?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43438" y="1571612"/>
            <a:ext cx="1071570" cy="1440902"/>
            <a:chOff x="4643438" y="1571612"/>
            <a:chExt cx="1071570" cy="1440902"/>
          </a:xfrm>
        </p:grpSpPr>
        <p:sp>
          <p:nvSpPr>
            <p:cNvPr id="8" name="Smiley Face 7"/>
            <p:cNvSpPr/>
            <p:nvPr/>
          </p:nvSpPr>
          <p:spPr>
            <a:xfrm>
              <a:off x="4643438" y="1571612"/>
              <a:ext cx="1071570" cy="1000132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16016" y="2643182"/>
              <a:ext cx="927554" cy="3693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Wilson</a:t>
              </a:r>
              <a:endParaRPr lang="en-US" dirty="0"/>
            </a:p>
          </p:txBody>
        </p:sp>
      </p:grpSp>
      <p:sp>
        <p:nvSpPr>
          <p:cNvPr id="10" name="Rounded Rectangular Callout 9"/>
          <p:cNvSpPr/>
          <p:nvPr/>
        </p:nvSpPr>
        <p:spPr>
          <a:xfrm>
            <a:off x="6072198" y="1412776"/>
            <a:ext cx="1643074" cy="1224136"/>
          </a:xfrm>
          <a:prstGeom prst="wedgeRoundRectCallout">
            <a:avLst>
              <a:gd name="adj1" fmla="val -62952"/>
              <a:gd name="adj2" fmla="val 3974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think Cuddy is very intelligent!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714876" y="4857760"/>
            <a:ext cx="1071570" cy="1440902"/>
            <a:chOff x="4643438" y="1571612"/>
            <a:chExt cx="1071570" cy="1440902"/>
          </a:xfrm>
        </p:grpSpPr>
        <p:sp>
          <p:nvSpPr>
            <p:cNvPr id="13" name="Smiley Face 12"/>
            <p:cNvSpPr/>
            <p:nvPr/>
          </p:nvSpPr>
          <p:spPr>
            <a:xfrm>
              <a:off x="4643438" y="1571612"/>
              <a:ext cx="1071570" cy="1000132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44578" y="2643182"/>
              <a:ext cx="927554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House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858148" y="4857760"/>
            <a:ext cx="1071570" cy="1440902"/>
            <a:chOff x="4643438" y="1571612"/>
            <a:chExt cx="1071570" cy="1440902"/>
          </a:xfrm>
        </p:grpSpPr>
        <p:sp>
          <p:nvSpPr>
            <p:cNvPr id="16" name="Smiley Face 15"/>
            <p:cNvSpPr/>
            <p:nvPr/>
          </p:nvSpPr>
          <p:spPr>
            <a:xfrm>
              <a:off x="4643438" y="1571612"/>
              <a:ext cx="1071570" cy="1000132"/>
            </a:xfrm>
            <a:prstGeom prst="smileyFace">
              <a:avLst>
                <a:gd name="adj" fmla="val -465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69658" y="2643182"/>
              <a:ext cx="902474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Cuddy</a:t>
              </a:r>
              <a:endParaRPr lang="en-US" dirty="0"/>
            </a:p>
          </p:txBody>
        </p:sp>
      </p:grpSp>
      <p:sp>
        <p:nvSpPr>
          <p:cNvPr id="18" name="Rounded Rectangular Callout 17"/>
          <p:cNvSpPr/>
          <p:nvPr/>
        </p:nvSpPr>
        <p:spPr>
          <a:xfrm>
            <a:off x="5929322" y="3861048"/>
            <a:ext cx="2000264" cy="1224136"/>
          </a:xfrm>
          <a:prstGeom prst="wedgeRoundRectCallout">
            <a:avLst>
              <a:gd name="adj1" fmla="val -64593"/>
              <a:gd name="adj2" fmla="val 3846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Wilson thinks you’re intelligent ...but ugly. 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929586" y="1643050"/>
            <a:ext cx="1071570" cy="1440902"/>
            <a:chOff x="4643438" y="1571612"/>
            <a:chExt cx="1071570" cy="1440902"/>
          </a:xfrm>
        </p:grpSpPr>
        <p:sp>
          <p:nvSpPr>
            <p:cNvPr id="20" name="Smiley Face 19"/>
            <p:cNvSpPr/>
            <p:nvPr/>
          </p:nvSpPr>
          <p:spPr>
            <a:xfrm>
              <a:off x="4643438" y="1571612"/>
              <a:ext cx="1071570" cy="1000132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70228" y="2643182"/>
              <a:ext cx="901904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House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end of textbook chapters (or sometimes the whole book) and journal articles you will find the reference section</a:t>
            </a:r>
          </a:p>
          <a:p>
            <a:endParaRPr lang="en-GB" sz="1000" dirty="0" smtClean="0"/>
          </a:p>
          <a:p>
            <a:r>
              <a:rPr lang="en-GB" dirty="0" smtClean="0"/>
              <a:t>Reference sections are ordered by first author’s surname: </a:t>
            </a:r>
          </a:p>
          <a:p>
            <a:endParaRPr lang="en-GB" sz="1000" dirty="0" smtClean="0"/>
          </a:p>
          <a:p>
            <a:r>
              <a:rPr lang="en-US" dirty="0" err="1" smtClean="0"/>
              <a:t>Milgram</a:t>
            </a:r>
            <a:r>
              <a:rPr lang="en-US" dirty="0" smtClean="0"/>
              <a:t>, S. (1963). Behavioral study of obedience. </a:t>
            </a:r>
            <a:r>
              <a:rPr lang="en-US" i="1" dirty="0" smtClean="0"/>
              <a:t>Journal of Abnormal and Social Psychology,</a:t>
            </a:r>
            <a:r>
              <a:rPr lang="en-US" dirty="0" smtClean="0"/>
              <a:t> </a:t>
            </a:r>
            <a:r>
              <a:rPr lang="en-US" i="1" dirty="0" smtClean="0"/>
              <a:t>67</a:t>
            </a:r>
            <a:r>
              <a:rPr lang="en-US" dirty="0" smtClean="0"/>
              <a:t>(4), 371–378.</a:t>
            </a:r>
            <a:endParaRPr lang="en-GB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Find a Paper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know the reference for a paper:-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Go to the library website</a:t>
            </a:r>
            <a:r>
              <a:rPr lang="en-US" dirty="0" smtClean="0"/>
              <a:t>: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sz="2300" u="sng" dirty="0" smtClean="0">
                <a:hlinkClick r:id="rId3"/>
              </a:rPr>
              <a:t>www.sussex.ac.uk/library</a:t>
            </a:r>
            <a:r>
              <a:rPr lang="en-US" sz="2300" u="sng" dirty="0" smtClean="0"/>
              <a:t> </a:t>
            </a:r>
          </a:p>
          <a:p>
            <a:pPr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Electronic Library &gt; Online Journals &gt; Type in journal name &gt; Find the correct volume, issue and page numbers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Find a Paper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 smtClean="0"/>
              <a:t>If you want to do a search on a topic:- </a:t>
            </a:r>
          </a:p>
          <a:p>
            <a:pPr lvl="1"/>
            <a:r>
              <a:rPr lang="en-GB" dirty="0" smtClean="0"/>
              <a:t>Go to the library website</a:t>
            </a:r>
            <a:r>
              <a:rPr lang="en-US" dirty="0" smtClean="0"/>
              <a:t>: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sz="2300" u="sng" dirty="0" smtClean="0">
                <a:hlinkClick r:id="rId3"/>
              </a:rPr>
              <a:t>www.sussex.ac.uk/library</a:t>
            </a:r>
            <a:r>
              <a:rPr lang="en-US" sz="2300" u="sng" dirty="0" smtClean="0"/>
              <a:t>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Electronic Library &gt; Online Resources &gt; Choose ‘</a:t>
            </a:r>
            <a:r>
              <a:rPr lang="nl-NL" dirty="0" smtClean="0"/>
              <a:t>PsycARTICLES’ or ‘PsycINFO’</a:t>
            </a:r>
            <a:r>
              <a:rPr lang="en-GB" dirty="0" smtClean="0"/>
              <a:t> &gt; Simple or Advanced</a:t>
            </a:r>
          </a:p>
          <a:p>
            <a:pPr lvl="1"/>
            <a:r>
              <a:rPr lang="en-GB" dirty="0" smtClean="0"/>
              <a:t>Electronic Library &gt; </a:t>
            </a:r>
            <a:r>
              <a:rPr lang="en-GB" dirty="0" err="1" smtClean="0"/>
              <a:t>QuickSearch</a:t>
            </a:r>
            <a:endParaRPr lang="en-GB" dirty="0" smtClean="0"/>
          </a:p>
          <a:p>
            <a:pPr lvl="1"/>
            <a:r>
              <a:rPr lang="nl-NL" dirty="0" smtClean="0"/>
              <a:t>Google </a:t>
            </a:r>
            <a:r>
              <a:rPr lang="nl-NL" dirty="0" err="1" smtClean="0"/>
              <a:t>Scholar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sz="2300" dirty="0" smtClean="0"/>
              <a:t>Top tip: be specific!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Find a Paper</a:t>
            </a:r>
            <a:endParaRPr lang="en-US" dirty="0"/>
          </a:p>
        </p:txBody>
      </p:sp>
      <p:pic>
        <p:nvPicPr>
          <p:cNvPr id="4" name="Picture 2" descr="C:\Users\Pixie\AppData\Local\Microsoft\Windows\Temporary Internet Files\Content.IE5\UIUCOKM0\MC90021255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653136"/>
            <a:ext cx="817718" cy="804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700" dirty="0" smtClean="0">
                <a:solidFill>
                  <a:schemeClr val="bg1"/>
                </a:solidFill>
              </a:rPr>
              <a:t>Papers are laid out in this order:</a:t>
            </a:r>
          </a:p>
          <a:p>
            <a:endParaRPr lang="en-GB" sz="10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Abstract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Introduction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Methods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Results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Discussion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References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700" dirty="0" smtClean="0">
                <a:solidFill>
                  <a:schemeClr val="bg1"/>
                </a:solidFill>
              </a:rPr>
              <a:t>Easier to read them in this order:</a:t>
            </a:r>
          </a:p>
          <a:p>
            <a:endParaRPr lang="en-GB" sz="1000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Abstract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Discussion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Introduction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Methods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Results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(References)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/>
                </a:solidFill>
              </a:rPr>
              <a:t>How to Read a Paper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700" dirty="0" smtClean="0">
                <a:solidFill>
                  <a:schemeClr val="bg1"/>
                </a:solidFill>
              </a:rPr>
              <a:t>Abstract</a:t>
            </a:r>
          </a:p>
          <a:p>
            <a:endParaRPr lang="en-GB" sz="10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Summary of everything that’s in the paper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Order: Past research, methods, results, conclusions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Approx. 150 words</a:t>
            </a:r>
            <a:endParaRPr lang="en-US" sz="2300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700" dirty="0" smtClean="0">
                <a:solidFill>
                  <a:schemeClr val="bg1"/>
                </a:solidFill>
              </a:rPr>
              <a:t>Discussion</a:t>
            </a:r>
          </a:p>
          <a:p>
            <a:endParaRPr lang="en-GB" sz="10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Summary of purpose and results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Comparison to previous research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Possible faults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Wider implications</a:t>
            </a:r>
            <a:endParaRPr lang="en-GB" sz="500" dirty="0" smtClean="0">
              <a:solidFill>
                <a:schemeClr val="bg1"/>
              </a:solidFill>
            </a:endParaRP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Future directions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Conclusions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Example Paper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700" dirty="0" smtClean="0">
                <a:solidFill>
                  <a:schemeClr val="bg1"/>
                </a:solidFill>
              </a:rPr>
              <a:t>Introduction</a:t>
            </a:r>
          </a:p>
          <a:p>
            <a:endParaRPr lang="en-GB" sz="10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Quick explanation of research area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Summary of relevant past research (and perhaps its flaws)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Purpose of study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Brief description of methods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Hypotheses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2700" dirty="0" smtClean="0">
                <a:solidFill>
                  <a:schemeClr val="bg1"/>
                </a:solidFill>
              </a:rPr>
              <a:t>Methods</a:t>
            </a:r>
          </a:p>
          <a:p>
            <a:endParaRPr lang="en-GB" sz="10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Usually split into four sections:</a:t>
            </a:r>
          </a:p>
          <a:p>
            <a:pPr lvl="2"/>
            <a:r>
              <a:rPr lang="en-GB" sz="1900" dirty="0" smtClean="0">
                <a:solidFill>
                  <a:schemeClr val="bg1"/>
                </a:solidFill>
              </a:rPr>
              <a:t>Participants</a:t>
            </a:r>
          </a:p>
          <a:p>
            <a:pPr lvl="2"/>
            <a:r>
              <a:rPr lang="en-GB" sz="1900" dirty="0" smtClean="0">
                <a:solidFill>
                  <a:schemeClr val="bg1"/>
                </a:solidFill>
              </a:rPr>
              <a:t>Materials</a:t>
            </a:r>
          </a:p>
          <a:p>
            <a:pPr lvl="2"/>
            <a:r>
              <a:rPr lang="en-GB" sz="1900" dirty="0" smtClean="0">
                <a:solidFill>
                  <a:schemeClr val="bg1"/>
                </a:solidFill>
              </a:rPr>
              <a:t>Design</a:t>
            </a:r>
          </a:p>
          <a:p>
            <a:pPr lvl="2"/>
            <a:r>
              <a:rPr lang="en-GB" sz="1900" dirty="0" smtClean="0">
                <a:solidFill>
                  <a:schemeClr val="bg1"/>
                </a:solidFill>
              </a:rPr>
              <a:t>Procedure</a:t>
            </a:r>
          </a:p>
          <a:p>
            <a:pPr lvl="2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Technical language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Example Paper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sz="1000" dirty="0" smtClean="0"/>
          </a:p>
          <a:p>
            <a:pPr lvl="1"/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NL" dirty="0" err="1" smtClean="0"/>
              <a:t>StudyDirect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names</a:t>
            </a:r>
            <a:r>
              <a:rPr lang="nl-NL" dirty="0" smtClean="0"/>
              <a:t> of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tutors</a:t>
            </a:r>
            <a:endParaRPr lang="nl-NL" dirty="0" smtClean="0"/>
          </a:p>
          <a:p>
            <a:pPr lvl="1"/>
            <a:endParaRPr lang="nl-NL" smtClean="0"/>
          </a:p>
          <a:p>
            <a:pPr lvl="1">
              <a:buNone/>
            </a:pPr>
            <a:endParaRPr lang="nl-NL" smtClean="0"/>
          </a:p>
          <a:p>
            <a:pPr lvl="1"/>
            <a:r>
              <a:rPr lang="nl-NL" dirty="0" err="1" smtClean="0"/>
              <a:t>Please</a:t>
            </a:r>
            <a:r>
              <a:rPr lang="nl-NL" dirty="0" smtClean="0"/>
              <a:t> remember our first names for submission of your course work</a:t>
            </a:r>
          </a:p>
          <a:p>
            <a:pPr lvl="1"/>
            <a:endParaRPr lang="nl-NL" sz="500" dirty="0" smtClean="0"/>
          </a:p>
          <a:p>
            <a:pPr lvl="1"/>
            <a:r>
              <a:rPr lang="nl-NL" dirty="0" err="1" smtClean="0"/>
              <a:t>Only</a:t>
            </a:r>
            <a:r>
              <a:rPr lang="nl-NL" dirty="0" smtClean="0"/>
              <a:t> email </a:t>
            </a:r>
            <a:r>
              <a:rPr lang="nl-NL" dirty="0" err="1" smtClean="0"/>
              <a:t>us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personal</a:t>
            </a:r>
            <a:r>
              <a:rPr lang="nl-NL" dirty="0" smtClean="0"/>
              <a:t> issues (e.g. to inform us of absence etc.)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Tutors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700" dirty="0" smtClean="0">
                <a:solidFill>
                  <a:schemeClr val="bg1"/>
                </a:solidFill>
              </a:rPr>
              <a:t>Results</a:t>
            </a:r>
          </a:p>
          <a:p>
            <a:endParaRPr lang="en-GB" sz="11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Point-by-point breakdown of findings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Descriptive statistics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Inferential statistics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The magic </a:t>
            </a:r>
            <a:r>
              <a:rPr lang="en-GB" sz="2300" dirty="0" smtClean="0">
                <a:solidFill>
                  <a:schemeClr val="bg1"/>
                </a:solidFill>
              </a:rPr>
              <a:t>word: </a:t>
            </a:r>
            <a:r>
              <a:rPr lang="en-GB" sz="2300" dirty="0" smtClean="0">
                <a:solidFill>
                  <a:schemeClr val="bg1"/>
                </a:solidFill>
              </a:rPr>
              <a:t>‘significant’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2700" dirty="0" smtClean="0">
                <a:solidFill>
                  <a:schemeClr val="bg1"/>
                </a:solidFill>
              </a:rPr>
              <a:t>References</a:t>
            </a:r>
          </a:p>
          <a:p>
            <a:endParaRPr lang="en-GB" sz="11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Don’t need to worry about these too much when reading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If you find past research in the paper that sounds interesting, look for a full citation here</a:t>
            </a:r>
          </a:p>
          <a:p>
            <a:pPr lvl="1"/>
            <a:endParaRPr lang="en-GB" sz="500" dirty="0" smtClean="0">
              <a:solidFill>
                <a:schemeClr val="bg1"/>
              </a:solidFill>
            </a:endParaRPr>
          </a:p>
          <a:p>
            <a:pPr lvl="1"/>
            <a:r>
              <a:rPr lang="en-GB" sz="2300" dirty="0" smtClean="0">
                <a:solidFill>
                  <a:schemeClr val="bg1"/>
                </a:solidFill>
              </a:rPr>
              <a:t>And use your new skills to find that paper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Example Paper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 through the “Research Treasure Hunt” hand-out.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Try not to use the same search tool for each question.</a:t>
            </a:r>
            <a:endParaRPr lang="en-GB" dirty="0"/>
          </a:p>
          <a:p>
            <a:pPr marL="109728" indent="0"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Handout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Have completed this week’s work sheet (especially question 9).</a:t>
            </a:r>
          </a:p>
          <a:p>
            <a:endParaRPr lang="en-GB" dirty="0"/>
          </a:p>
          <a:p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Next week: Questionnaire design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Next Week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1 hour 50 min practical weeks 2 – 12</a:t>
            </a:r>
          </a:p>
          <a:p>
            <a:endParaRPr lang="en-GB" sz="3200" dirty="0" smtClean="0"/>
          </a:p>
          <a:p>
            <a:pPr>
              <a:buNone/>
            </a:pPr>
            <a:endParaRPr lang="en-GB" sz="1200" dirty="0" smtClean="0"/>
          </a:p>
          <a:p>
            <a:r>
              <a:rPr lang="en-GB" sz="3200" dirty="0" smtClean="0"/>
              <a:t>Please attend allocated sessions </a:t>
            </a:r>
            <a:r>
              <a:rPr lang="en-GB" sz="3200" i="1" dirty="0" smtClean="0"/>
              <a:t>or</a:t>
            </a:r>
            <a:r>
              <a:rPr lang="en-GB" sz="3200" dirty="0" smtClean="0"/>
              <a:t> negotiate a change directly with the Psychology office</a:t>
            </a:r>
          </a:p>
          <a:p>
            <a:pPr>
              <a:buNone/>
            </a:pPr>
            <a:endParaRPr lang="en-GB" sz="12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to Research Skills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385"/>
              </p:ext>
            </p:extLst>
          </p:nvPr>
        </p:nvGraphicFramePr>
        <p:xfrm>
          <a:off x="0" y="0"/>
          <a:ext cx="9144000" cy="685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3456384"/>
                <a:gridCol w="3923928"/>
              </a:tblGrid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Week of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</a:t>
                      </a:r>
                      <a:endParaRPr lang="en-GB" dirty="0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Introductory lecture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design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research process</a:t>
                      </a:r>
                      <a:endParaRPr lang="en-GB" dirty="0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Writing a lab-report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Questionnaire design</a:t>
                      </a:r>
                      <a:endParaRPr lang="en-GB" dirty="0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 distributions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Introduction to SPSS</a:t>
                      </a:r>
                      <a:endParaRPr lang="en-GB" dirty="0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Means and SDs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Writing a lab-report</a:t>
                      </a:r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 distribution &amp; z-scores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Graphs</a:t>
                      </a:r>
                      <a:r>
                        <a:rPr lang="en-GB" baseline="0" dirty="0" smtClean="0"/>
                        <a:t> in Excel</a:t>
                      </a:r>
                      <a:endParaRPr lang="en-GB" dirty="0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construction 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Means,</a:t>
                      </a:r>
                      <a:r>
                        <a:rPr lang="en-GB" baseline="0" dirty="0" smtClean="0"/>
                        <a:t> SDs &amp; z-scores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Chi-square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Exploring a </a:t>
                      </a:r>
                      <a:r>
                        <a:rPr lang="en-GB" smtClean="0"/>
                        <a:t>new dataset</a:t>
                      </a:r>
                      <a:endParaRPr lang="en-GB" dirty="0" smtClean="0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Linear regression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/>
                        <a:t>Chi-square</a:t>
                      </a:r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Correlation tests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Linear regression &amp; correlations</a:t>
                      </a:r>
                      <a:endParaRPr lang="en-GB" dirty="0"/>
                    </a:p>
                  </a:txBody>
                  <a:tcPr/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Correlation interpretation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 revision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7538"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nonparametric tests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 revision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22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Autumn term coursework submissions 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Week 7: Lab report (based on fast-food data).</a:t>
            </a:r>
          </a:p>
          <a:p>
            <a:pPr lvl="1">
              <a:buNone/>
            </a:pPr>
            <a:endParaRPr lang="en-US" sz="500" dirty="0" smtClean="0"/>
          </a:p>
          <a:p>
            <a:pPr lvl="1"/>
            <a:r>
              <a:rPr lang="en-US" dirty="0" smtClean="0"/>
              <a:t>Week 11: Lab report (based on the maths test you did last week).</a:t>
            </a:r>
          </a:p>
          <a:p>
            <a:pPr lvl="1">
              <a:buNone/>
            </a:pPr>
            <a:endParaRPr lang="en-US" sz="5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to Research Skills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572000"/>
          </a:xfrm>
        </p:spPr>
        <p:txBody>
          <a:bodyPr>
            <a:normAutofit/>
          </a:bodyPr>
          <a:lstStyle/>
          <a:p>
            <a:r>
              <a:rPr lang="en-GB" dirty="0" smtClean="0"/>
              <a:t>Course material - Graham Hole’s resources page:</a:t>
            </a:r>
          </a:p>
          <a:p>
            <a:pPr lvl="1"/>
            <a:endParaRPr lang="en-GB" sz="1000" dirty="0" smtClean="0"/>
          </a:p>
          <a:p>
            <a:pPr lvl="1"/>
            <a:r>
              <a:rPr lang="en-GB" dirty="0" smtClean="0"/>
              <a:t>Google &gt; Graham Hole</a:t>
            </a:r>
          </a:p>
          <a:p>
            <a:pPr>
              <a:buNone/>
            </a:pPr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Questions about the course/coursework:</a:t>
            </a:r>
          </a:p>
          <a:p>
            <a:pPr lvl="1"/>
            <a:endParaRPr lang="en-GB" sz="1000" dirty="0" smtClean="0"/>
          </a:p>
          <a:p>
            <a:pPr lvl="1"/>
            <a:r>
              <a:rPr lang="en-GB" dirty="0" smtClean="0"/>
              <a:t>Forum: Study Direct &gt; Research Skills &gt; Forum</a:t>
            </a:r>
          </a:p>
          <a:p>
            <a:pPr lvl="1"/>
            <a:endParaRPr lang="en-GB" sz="500" dirty="0" smtClean="0"/>
          </a:p>
          <a:p>
            <a:pPr lvl="1"/>
            <a:r>
              <a:rPr lang="en-GB" dirty="0" smtClean="0"/>
              <a:t>Office Hour:</a:t>
            </a:r>
            <a:r>
              <a:rPr lang="en-GB" dirty="0" smtClean="0">
                <a:solidFill>
                  <a:srgbClr val="FF0000"/>
                </a:solidFill>
              </a:rPr>
              <a:t> (to </a:t>
            </a:r>
            <a:r>
              <a:rPr lang="en-GB" smtClean="0">
                <a:solidFill>
                  <a:srgbClr val="FF0000"/>
                </a:solidFill>
              </a:rPr>
              <a:t>be announced) 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sz="500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Emails: Do not email tutors directly about coursework, use the forum.</a:t>
            </a:r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 to Research Skills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Research Process</a:t>
            </a:r>
          </a:p>
          <a:p>
            <a:endParaRPr lang="en-GB" sz="500" dirty="0" smtClean="0"/>
          </a:p>
          <a:p>
            <a:r>
              <a:rPr lang="en-GB" dirty="0" smtClean="0"/>
              <a:t>Scientific Writing Style</a:t>
            </a:r>
          </a:p>
          <a:p>
            <a:pPr>
              <a:buNone/>
            </a:pPr>
            <a:endParaRPr lang="en-GB" sz="500" dirty="0" smtClean="0"/>
          </a:p>
          <a:p>
            <a:r>
              <a:rPr lang="en-GB" dirty="0" smtClean="0"/>
              <a:t>Original Article vs. Secondary source</a:t>
            </a:r>
          </a:p>
          <a:p>
            <a:pPr>
              <a:buNone/>
            </a:pPr>
            <a:endParaRPr lang="en-GB" sz="500" dirty="0" smtClean="0"/>
          </a:p>
          <a:p>
            <a:r>
              <a:rPr lang="en-GB" dirty="0" smtClean="0"/>
              <a:t>How to Find a Paper</a:t>
            </a:r>
          </a:p>
          <a:p>
            <a:endParaRPr lang="en-GB" sz="500" dirty="0" smtClean="0"/>
          </a:p>
          <a:p>
            <a:r>
              <a:rPr lang="en-GB" dirty="0" smtClean="0"/>
              <a:t>How to Read a Paper</a:t>
            </a:r>
          </a:p>
          <a:p>
            <a:pPr marL="109728" indent="0">
              <a:buNone/>
            </a:pPr>
            <a:endParaRPr lang="en-GB" sz="600" dirty="0" smtClean="0"/>
          </a:p>
          <a:p>
            <a:r>
              <a:rPr lang="en-GB" dirty="0" smtClean="0"/>
              <a:t>Research Treasure Hunt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Subject area</a:t>
            </a:r>
          </a:p>
          <a:p>
            <a:r>
              <a:rPr lang="nl-NL" dirty="0" smtClean="0"/>
              <a:t>Read around the subject</a:t>
            </a:r>
          </a:p>
          <a:p>
            <a:r>
              <a:rPr lang="nl-NL" dirty="0" smtClean="0"/>
              <a:t>Research question </a:t>
            </a:r>
          </a:p>
          <a:p>
            <a:r>
              <a:rPr lang="nl-NL" dirty="0" smtClean="0"/>
              <a:t>Design the study </a:t>
            </a:r>
          </a:p>
          <a:p>
            <a:r>
              <a:rPr lang="en-GB" dirty="0" smtClean="0"/>
              <a:t>Obtain</a:t>
            </a:r>
            <a:r>
              <a:rPr lang="nl-NL" dirty="0" smtClean="0"/>
              <a:t> ethical approval </a:t>
            </a:r>
          </a:p>
          <a:p>
            <a:r>
              <a:rPr lang="nl-NL" dirty="0" smtClean="0"/>
              <a:t>Conduct the study </a:t>
            </a:r>
          </a:p>
          <a:p>
            <a:r>
              <a:rPr lang="nl-NL" dirty="0" smtClean="0"/>
              <a:t>Data analysis </a:t>
            </a:r>
          </a:p>
          <a:p>
            <a:r>
              <a:rPr lang="nl-NL" dirty="0" smtClean="0"/>
              <a:t>Lab report </a:t>
            </a:r>
          </a:p>
          <a:p>
            <a:endParaRPr lang="nl-NL" dirty="0" smtClean="0"/>
          </a:p>
          <a:p>
            <a:endParaRPr lang="nl-NL" dirty="0" smtClean="0"/>
          </a:p>
          <a:p>
            <a:pPr lvl="1"/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Research Process 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/>
                </a:solidFill>
              </a:rPr>
              <a:t>Lab Reports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12776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lvl="0" indent="-384048">
              <a:buClr>
                <a:srgbClr val="2DA2BF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Report </a:t>
            </a:r>
            <a:r>
              <a:rPr lang="en-GB" sz="2800" dirty="0">
                <a:solidFill>
                  <a:schemeClr val="bg1"/>
                </a:solidFill>
              </a:rPr>
              <a:t>of a study </a:t>
            </a:r>
            <a:r>
              <a:rPr lang="en-GB" sz="2800" dirty="0" smtClean="0">
                <a:solidFill>
                  <a:schemeClr val="bg1"/>
                </a:solidFill>
              </a:rPr>
              <a:t>that you have conducted.</a:t>
            </a:r>
          </a:p>
          <a:p>
            <a:pPr marL="64008" lvl="0">
              <a:buClr>
                <a:srgbClr val="2DA2BF"/>
              </a:buClr>
              <a:defRPr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448056" lvl="0" indent="-384048">
              <a:buClr>
                <a:srgbClr val="2DA2BF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Resembles structure of a journal article.</a:t>
            </a:r>
          </a:p>
          <a:p>
            <a:pPr marL="64008" lvl="0">
              <a:buClr>
                <a:srgbClr val="2DA2BF"/>
              </a:buClr>
              <a:defRPr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448056" lvl="0" indent="-384048">
              <a:buClr>
                <a:srgbClr val="2DA2BF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Contains title, abstract, introduction, method, results, </a:t>
            </a:r>
            <a:r>
              <a:rPr lang="en-GB" sz="2800" dirty="0" smtClean="0">
                <a:solidFill>
                  <a:schemeClr val="bg1"/>
                </a:solidFill>
              </a:rPr>
              <a:t>discussion, </a:t>
            </a:r>
            <a:r>
              <a:rPr lang="en-GB" sz="2800" dirty="0" smtClean="0">
                <a:solidFill>
                  <a:schemeClr val="bg1"/>
                </a:solidFill>
              </a:rPr>
              <a:t>and references.</a:t>
            </a:r>
          </a:p>
          <a:p>
            <a:pPr marL="64008" lvl="0">
              <a:buClr>
                <a:srgbClr val="2DA2BF"/>
              </a:buClr>
              <a:defRPr/>
            </a:pPr>
            <a:endParaRPr lang="en-GB" sz="2800" dirty="0" smtClean="0">
              <a:solidFill>
                <a:schemeClr val="bg1"/>
              </a:solidFill>
            </a:endParaRPr>
          </a:p>
          <a:p>
            <a:pPr marL="448056" lvl="0" indent="-384048">
              <a:buClr>
                <a:srgbClr val="2DA2BF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Written in past tense (you are describing the results of a study).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937</Words>
  <Application>Microsoft Macintosh PowerPoint</Application>
  <PresentationFormat>On-screen Show (4:3)</PresentationFormat>
  <Paragraphs>276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</vt:lpstr>
      <vt:lpstr>Research Skills</vt:lpstr>
      <vt:lpstr>Tutors</vt:lpstr>
      <vt:lpstr>Welcome to Research Skills</vt:lpstr>
      <vt:lpstr>PowerPoint Presentation</vt:lpstr>
      <vt:lpstr>Welcome to Research Skills</vt:lpstr>
      <vt:lpstr>Welcome to Research Skills</vt:lpstr>
      <vt:lpstr>Today</vt:lpstr>
      <vt:lpstr>The Research Process </vt:lpstr>
      <vt:lpstr>Lab Reports</vt:lpstr>
      <vt:lpstr>Scientific Writing Style </vt:lpstr>
      <vt:lpstr>Original Article vs. Secondary Source</vt:lpstr>
      <vt:lpstr>... to the original study</vt:lpstr>
      <vt:lpstr>Why look at original papers?</vt:lpstr>
      <vt:lpstr>How to Find a Paper</vt:lpstr>
      <vt:lpstr>How to Find a Paper</vt:lpstr>
      <vt:lpstr>How to Find a Paper</vt:lpstr>
      <vt:lpstr>How to Read a Paper</vt:lpstr>
      <vt:lpstr>Example Paper</vt:lpstr>
      <vt:lpstr>Example Paper</vt:lpstr>
      <vt:lpstr>Example Paper</vt:lpstr>
      <vt:lpstr>The Handout</vt:lpstr>
      <vt:lpstr>By Next Week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your lab report better</dc:title>
  <dc:creator>Anne-Marie van Prooijen;Kate Atwell</dc:creator>
  <cp:lastModifiedBy>Sanjeedah Choudhury</cp:lastModifiedBy>
  <cp:revision>166</cp:revision>
  <cp:lastPrinted>2012-09-06T09:36:47Z</cp:lastPrinted>
  <dcterms:created xsi:type="dcterms:W3CDTF">2009-07-30T15:29:52Z</dcterms:created>
  <dcterms:modified xsi:type="dcterms:W3CDTF">2012-09-11T23:32:15Z</dcterms:modified>
</cp:coreProperties>
</file>